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84"/>
  </p:notesMasterIdLst>
  <p:sldIdLst>
    <p:sldId id="4536" r:id="rId2"/>
    <p:sldId id="4084" r:id="rId3"/>
    <p:sldId id="1027" r:id="rId4"/>
    <p:sldId id="436" r:id="rId5"/>
    <p:sldId id="331" r:id="rId6"/>
    <p:sldId id="406" r:id="rId7"/>
    <p:sldId id="4095" r:id="rId8"/>
    <p:sldId id="407" r:id="rId9"/>
    <p:sldId id="408" r:id="rId10"/>
    <p:sldId id="410" r:id="rId11"/>
    <p:sldId id="500" r:id="rId12"/>
    <p:sldId id="727" r:id="rId13"/>
    <p:sldId id="4114" r:id="rId14"/>
    <p:sldId id="4115" r:id="rId15"/>
    <p:sldId id="4116" r:id="rId16"/>
    <p:sldId id="353" r:id="rId17"/>
    <p:sldId id="354" r:id="rId18"/>
    <p:sldId id="355" r:id="rId19"/>
    <p:sldId id="356" r:id="rId20"/>
    <p:sldId id="357" r:id="rId21"/>
    <p:sldId id="358" r:id="rId22"/>
    <p:sldId id="501" r:id="rId23"/>
    <p:sldId id="502" r:id="rId24"/>
    <p:sldId id="749" r:id="rId25"/>
    <p:sldId id="503" r:id="rId26"/>
    <p:sldId id="437" r:id="rId27"/>
    <p:sldId id="438" r:id="rId28"/>
    <p:sldId id="4096" r:id="rId29"/>
    <p:sldId id="275" r:id="rId30"/>
    <p:sldId id="290" r:id="rId31"/>
    <p:sldId id="291" r:id="rId32"/>
    <p:sldId id="292" r:id="rId33"/>
    <p:sldId id="293" r:id="rId34"/>
    <p:sldId id="813" r:id="rId35"/>
    <p:sldId id="4097" r:id="rId36"/>
    <p:sldId id="439" r:id="rId37"/>
    <p:sldId id="294" r:id="rId38"/>
    <p:sldId id="440" r:id="rId39"/>
    <p:sldId id="295" r:id="rId40"/>
    <p:sldId id="441" r:id="rId41"/>
    <p:sldId id="452" r:id="rId42"/>
    <p:sldId id="442" r:id="rId43"/>
    <p:sldId id="428" r:id="rId44"/>
    <p:sldId id="429" r:id="rId45"/>
    <p:sldId id="443" r:id="rId46"/>
    <p:sldId id="430" r:id="rId47"/>
    <p:sldId id="431" r:id="rId48"/>
    <p:sldId id="4540" r:id="rId49"/>
    <p:sldId id="432" r:id="rId50"/>
    <p:sldId id="433" r:id="rId51"/>
    <p:sldId id="434" r:id="rId52"/>
    <p:sldId id="435" r:id="rId53"/>
    <p:sldId id="385" r:id="rId54"/>
    <p:sldId id="453" r:id="rId55"/>
    <p:sldId id="455" r:id="rId56"/>
    <p:sldId id="4100" r:id="rId57"/>
    <p:sldId id="444" r:id="rId58"/>
    <p:sldId id="445" r:id="rId59"/>
    <p:sldId id="806" r:id="rId60"/>
    <p:sldId id="504" r:id="rId61"/>
    <p:sldId id="505" r:id="rId62"/>
    <p:sldId id="506" r:id="rId63"/>
    <p:sldId id="507" r:id="rId64"/>
    <p:sldId id="4098" r:id="rId65"/>
    <p:sldId id="810" r:id="rId66"/>
    <p:sldId id="811" r:id="rId67"/>
    <p:sldId id="456" r:id="rId68"/>
    <p:sldId id="4101" r:id="rId69"/>
    <p:sldId id="4102" r:id="rId70"/>
    <p:sldId id="4103" r:id="rId71"/>
    <p:sldId id="4104" r:id="rId72"/>
    <p:sldId id="4105" r:id="rId73"/>
    <p:sldId id="4106" r:id="rId74"/>
    <p:sldId id="4107" r:id="rId75"/>
    <p:sldId id="812" r:id="rId76"/>
    <p:sldId id="804" r:id="rId77"/>
    <p:sldId id="805" r:id="rId78"/>
    <p:sldId id="4539" r:id="rId79"/>
    <p:sldId id="497" r:id="rId80"/>
    <p:sldId id="498" r:id="rId81"/>
    <p:sldId id="4538" r:id="rId82"/>
    <p:sldId id="4121" r:id="rId8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2C5E68-61C4-407A-B5CC-44760BC3292D}" v="62" dt="2023-10-05T02:40:11.2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71" autoAdjust="0"/>
    <p:restoredTop sz="91429"/>
  </p:normalViewPr>
  <p:slideViewPr>
    <p:cSldViewPr snapToGrid="0" snapToObjects="1">
      <p:cViewPr>
        <p:scale>
          <a:sx n="54" d="100"/>
          <a:sy n="54" d="100"/>
        </p:scale>
        <p:origin x="48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microsoft.com/office/2016/11/relationships/changesInfo" Target="changesInfos/changesInfo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onko, Arkadiusz" userId="03c79db4-8d35-4b7d-af8e-33fa772491b5" providerId="ADAL" clId="{A72C5E68-61C4-407A-B5CC-44760BC3292D}"/>
    <pc:docChg chg="undo custSel addSld delSld modSld sldOrd">
      <pc:chgData name="Mironko, Arkadiusz" userId="03c79db4-8d35-4b7d-af8e-33fa772491b5" providerId="ADAL" clId="{A72C5E68-61C4-407A-B5CC-44760BC3292D}" dt="2023-10-05T02:56:46.787" v="334" actId="20577"/>
      <pc:docMkLst>
        <pc:docMk/>
      </pc:docMkLst>
      <pc:sldChg chg="del ord">
        <pc:chgData name="Mironko, Arkadiusz" userId="03c79db4-8d35-4b7d-af8e-33fa772491b5" providerId="ADAL" clId="{A72C5E68-61C4-407A-B5CC-44760BC3292D}" dt="2023-10-03T00:53:26.148" v="63" actId="47"/>
        <pc:sldMkLst>
          <pc:docMk/>
          <pc:sldMk cId="501132090" sldId="256"/>
        </pc:sldMkLst>
      </pc:sldChg>
      <pc:sldChg chg="del">
        <pc:chgData name="Mironko, Arkadiusz" userId="03c79db4-8d35-4b7d-af8e-33fa772491b5" providerId="ADAL" clId="{A72C5E68-61C4-407A-B5CC-44760BC3292D}" dt="2023-10-03T00:51:08.718" v="5" actId="47"/>
        <pc:sldMkLst>
          <pc:docMk/>
          <pc:sldMk cId="2028126611" sldId="329"/>
        </pc:sldMkLst>
      </pc:sldChg>
      <pc:sldChg chg="modSp mod">
        <pc:chgData name="Mironko, Arkadiusz" userId="03c79db4-8d35-4b7d-af8e-33fa772491b5" providerId="ADAL" clId="{A72C5E68-61C4-407A-B5CC-44760BC3292D}" dt="2023-10-03T00:54:52.606" v="73" actId="20577"/>
        <pc:sldMkLst>
          <pc:docMk/>
          <pc:sldMk cId="2324362761" sldId="331"/>
        </pc:sldMkLst>
        <pc:spChg chg="mod">
          <ac:chgData name="Mironko, Arkadiusz" userId="03c79db4-8d35-4b7d-af8e-33fa772491b5" providerId="ADAL" clId="{A72C5E68-61C4-407A-B5CC-44760BC3292D}" dt="2023-10-03T00:54:52.606" v="73" actId="20577"/>
          <ac:spMkLst>
            <pc:docMk/>
            <pc:sldMk cId="2324362761" sldId="331"/>
            <ac:spMk id="3" creationId="{F163B4D1-121E-644C-9AF8-5DB16629F69E}"/>
          </ac:spMkLst>
        </pc:spChg>
      </pc:sldChg>
      <pc:sldChg chg="addSp delSp modSp mod">
        <pc:chgData name="Mironko, Arkadiusz" userId="03c79db4-8d35-4b7d-af8e-33fa772491b5" providerId="ADAL" clId="{A72C5E68-61C4-407A-B5CC-44760BC3292D}" dt="2023-10-05T02:34:19.825" v="308" actId="1076"/>
        <pc:sldMkLst>
          <pc:docMk/>
          <pc:sldMk cId="2963459888" sldId="431"/>
        </pc:sldMkLst>
        <pc:picChg chg="add mod">
          <ac:chgData name="Mironko, Arkadiusz" userId="03c79db4-8d35-4b7d-af8e-33fa772491b5" providerId="ADAL" clId="{A72C5E68-61C4-407A-B5CC-44760BC3292D}" dt="2023-10-05T02:34:19.825" v="308" actId="1076"/>
          <ac:picMkLst>
            <pc:docMk/>
            <pc:sldMk cId="2963459888" sldId="431"/>
            <ac:picMk id="3" creationId="{DB39BD25-44A7-7E62-372B-C52B5A61DE80}"/>
          </ac:picMkLst>
        </pc:picChg>
        <pc:picChg chg="del">
          <ac:chgData name="Mironko, Arkadiusz" userId="03c79db4-8d35-4b7d-af8e-33fa772491b5" providerId="ADAL" clId="{A72C5E68-61C4-407A-B5CC-44760BC3292D}" dt="2023-10-05T02:34:03.356" v="306" actId="478"/>
          <ac:picMkLst>
            <pc:docMk/>
            <pc:sldMk cId="2963459888" sldId="431"/>
            <ac:picMk id="6" creationId="{DECF21D0-3246-A54F-B860-7B647F4C26E2}"/>
          </ac:picMkLst>
        </pc:picChg>
      </pc:sldChg>
      <pc:sldChg chg="modSp modAnim">
        <pc:chgData name="Mironko, Arkadiusz" userId="03c79db4-8d35-4b7d-af8e-33fa772491b5" providerId="ADAL" clId="{A72C5E68-61C4-407A-B5CC-44760BC3292D}" dt="2023-10-03T00:52:10.552" v="62" actId="20577"/>
        <pc:sldMkLst>
          <pc:docMk/>
          <pc:sldMk cId="52920564" sldId="498"/>
        </pc:sldMkLst>
        <pc:spChg chg="mod">
          <ac:chgData name="Mironko, Arkadiusz" userId="03c79db4-8d35-4b7d-af8e-33fa772491b5" providerId="ADAL" clId="{A72C5E68-61C4-407A-B5CC-44760BC3292D}" dt="2023-10-03T00:52:10.552" v="62" actId="20577"/>
          <ac:spMkLst>
            <pc:docMk/>
            <pc:sldMk cId="52920564" sldId="498"/>
            <ac:spMk id="3" creationId="{56B6951E-257F-044E-A642-9CD2FE0BB32A}"/>
          </ac:spMkLst>
        </pc:spChg>
      </pc:sldChg>
      <pc:sldChg chg="modSp mod">
        <pc:chgData name="Mironko, Arkadiusz" userId="03c79db4-8d35-4b7d-af8e-33fa772491b5" providerId="ADAL" clId="{A72C5E68-61C4-407A-B5CC-44760BC3292D}" dt="2023-10-04T14:45:10.230" v="305" actId="20577"/>
        <pc:sldMkLst>
          <pc:docMk/>
          <pc:sldMk cId="1859533964" sldId="727"/>
        </pc:sldMkLst>
        <pc:spChg chg="mod">
          <ac:chgData name="Mironko, Arkadiusz" userId="03c79db4-8d35-4b7d-af8e-33fa772491b5" providerId="ADAL" clId="{A72C5E68-61C4-407A-B5CC-44760BC3292D}" dt="2023-10-04T14:45:10.230" v="305" actId="20577"/>
          <ac:spMkLst>
            <pc:docMk/>
            <pc:sldMk cId="1859533964" sldId="727"/>
            <ac:spMk id="5" creationId="{96AD4540-2E55-D341-9BAA-5C01EAFF9A19}"/>
          </ac:spMkLst>
        </pc:spChg>
      </pc:sldChg>
      <pc:sldChg chg="add del">
        <pc:chgData name="Mironko, Arkadiusz" userId="03c79db4-8d35-4b7d-af8e-33fa772491b5" providerId="ADAL" clId="{A72C5E68-61C4-407A-B5CC-44760BC3292D}" dt="2023-10-03T00:53:36.281" v="65" actId="47"/>
        <pc:sldMkLst>
          <pc:docMk/>
          <pc:sldMk cId="3503792637" sldId="1027"/>
        </pc:sldMkLst>
      </pc:sldChg>
      <pc:sldChg chg="add">
        <pc:chgData name="Mironko, Arkadiusz" userId="03c79db4-8d35-4b7d-af8e-33fa772491b5" providerId="ADAL" clId="{A72C5E68-61C4-407A-B5CC-44760BC3292D}" dt="2023-10-03T00:50:00.151" v="0"/>
        <pc:sldMkLst>
          <pc:docMk/>
          <pc:sldMk cId="2640338767" sldId="4084"/>
        </pc:sldMkLst>
      </pc:sldChg>
      <pc:sldChg chg="modSp mod">
        <pc:chgData name="Mironko, Arkadiusz" userId="03c79db4-8d35-4b7d-af8e-33fa772491b5" providerId="ADAL" clId="{A72C5E68-61C4-407A-B5CC-44760BC3292D}" dt="2023-10-05T02:56:46.787" v="334" actId="20577"/>
        <pc:sldMkLst>
          <pc:docMk/>
          <pc:sldMk cId="1631218876" sldId="4098"/>
        </pc:sldMkLst>
        <pc:spChg chg="mod">
          <ac:chgData name="Mironko, Arkadiusz" userId="03c79db4-8d35-4b7d-af8e-33fa772491b5" providerId="ADAL" clId="{A72C5E68-61C4-407A-B5CC-44760BC3292D}" dt="2023-10-05T02:56:46.787" v="334" actId="20577"/>
          <ac:spMkLst>
            <pc:docMk/>
            <pc:sldMk cId="1631218876" sldId="4098"/>
            <ac:spMk id="6" creationId="{6899924E-F09A-7A4A-A0A5-6758E0AEE8E2}"/>
          </ac:spMkLst>
        </pc:spChg>
      </pc:sldChg>
      <pc:sldChg chg="del">
        <pc:chgData name="Mironko, Arkadiusz" userId="03c79db4-8d35-4b7d-af8e-33fa772491b5" providerId="ADAL" clId="{A72C5E68-61C4-407A-B5CC-44760BC3292D}" dt="2023-10-03T00:51:06.449" v="4" actId="47"/>
        <pc:sldMkLst>
          <pc:docMk/>
          <pc:sldMk cId="334429519" sldId="4112"/>
        </pc:sldMkLst>
      </pc:sldChg>
      <pc:sldChg chg="delDesignElem">
        <pc:chgData name="Mironko, Arkadiusz" userId="03c79db4-8d35-4b7d-af8e-33fa772491b5" providerId="ADAL" clId="{A72C5E68-61C4-407A-B5CC-44760BC3292D}" dt="2023-10-04T01:36:31.468" v="244"/>
        <pc:sldMkLst>
          <pc:docMk/>
          <pc:sldMk cId="358116976" sldId="4115"/>
        </pc:sldMkLst>
      </pc:sldChg>
      <pc:sldChg chg="add">
        <pc:chgData name="Mironko, Arkadiusz" userId="03c79db4-8d35-4b7d-af8e-33fa772491b5" providerId="ADAL" clId="{A72C5E68-61C4-407A-B5CC-44760BC3292D}" dt="2023-10-03T00:50:27.904" v="3"/>
        <pc:sldMkLst>
          <pc:docMk/>
          <pc:sldMk cId="3247810154" sldId="4121"/>
        </pc:sldMkLst>
      </pc:sldChg>
      <pc:sldChg chg="add">
        <pc:chgData name="Mironko, Arkadiusz" userId="03c79db4-8d35-4b7d-af8e-33fa772491b5" providerId="ADAL" clId="{A72C5E68-61C4-407A-B5CC-44760BC3292D}" dt="2023-10-03T00:50:00.151" v="0"/>
        <pc:sldMkLst>
          <pc:docMk/>
          <pc:sldMk cId="4205440052" sldId="4536"/>
        </pc:sldMkLst>
      </pc:sldChg>
      <pc:sldChg chg="add">
        <pc:chgData name="Mironko, Arkadiusz" userId="03c79db4-8d35-4b7d-af8e-33fa772491b5" providerId="ADAL" clId="{A72C5E68-61C4-407A-B5CC-44760BC3292D}" dt="2023-10-03T00:50:27.904" v="3"/>
        <pc:sldMkLst>
          <pc:docMk/>
          <pc:sldMk cId="3778725045" sldId="4538"/>
        </pc:sldMkLst>
      </pc:sldChg>
      <pc:sldChg chg="modSp add mod">
        <pc:chgData name="Mironko, Arkadiusz" userId="03c79db4-8d35-4b7d-af8e-33fa772491b5" providerId="ADAL" clId="{A72C5E68-61C4-407A-B5CC-44760BC3292D}" dt="2023-10-03T01:02:45.958" v="243" actId="20577"/>
        <pc:sldMkLst>
          <pc:docMk/>
          <pc:sldMk cId="4140444452" sldId="4539"/>
        </pc:sldMkLst>
        <pc:spChg chg="mod">
          <ac:chgData name="Mironko, Arkadiusz" userId="03c79db4-8d35-4b7d-af8e-33fa772491b5" providerId="ADAL" clId="{A72C5E68-61C4-407A-B5CC-44760BC3292D}" dt="2023-10-03T01:00:02.115" v="85" actId="20577"/>
          <ac:spMkLst>
            <pc:docMk/>
            <pc:sldMk cId="4140444452" sldId="4539"/>
            <ac:spMk id="2" creationId="{CBE87478-ECF1-344A-A433-AD44C334E947}"/>
          </ac:spMkLst>
        </pc:spChg>
        <pc:spChg chg="mod">
          <ac:chgData name="Mironko, Arkadiusz" userId="03c79db4-8d35-4b7d-af8e-33fa772491b5" providerId="ADAL" clId="{A72C5E68-61C4-407A-B5CC-44760BC3292D}" dt="2023-10-03T01:02:45.958" v="243" actId="20577"/>
          <ac:spMkLst>
            <pc:docMk/>
            <pc:sldMk cId="4140444452" sldId="4539"/>
            <ac:spMk id="3" creationId="{F163B4D1-121E-644C-9AF8-5DB16629F69E}"/>
          </ac:spMkLst>
        </pc:spChg>
      </pc:sldChg>
      <pc:sldChg chg="addSp delSp modSp add mod">
        <pc:chgData name="Mironko, Arkadiusz" userId="03c79db4-8d35-4b7d-af8e-33fa772491b5" providerId="ADAL" clId="{A72C5E68-61C4-407A-B5CC-44760BC3292D}" dt="2023-10-05T02:40:16.702" v="327" actId="1076"/>
        <pc:sldMkLst>
          <pc:docMk/>
          <pc:sldMk cId="1766800134" sldId="4540"/>
        </pc:sldMkLst>
        <pc:spChg chg="mod">
          <ac:chgData name="Mironko, Arkadiusz" userId="03c79db4-8d35-4b7d-af8e-33fa772491b5" providerId="ADAL" clId="{A72C5E68-61C4-407A-B5CC-44760BC3292D}" dt="2023-10-05T02:40:09.109" v="325" actId="1076"/>
          <ac:spMkLst>
            <pc:docMk/>
            <pc:sldMk cId="1766800134" sldId="4540"/>
            <ac:spMk id="5" creationId="{4962FFE2-EA78-F946-A694-FB64751387F6}"/>
          </ac:spMkLst>
        </pc:spChg>
        <pc:spChg chg="mod">
          <ac:chgData name="Mironko, Arkadiusz" userId="03c79db4-8d35-4b7d-af8e-33fa772491b5" providerId="ADAL" clId="{A72C5E68-61C4-407A-B5CC-44760BC3292D}" dt="2023-10-05T02:38:44.542" v="323" actId="20577"/>
          <ac:spMkLst>
            <pc:docMk/>
            <pc:sldMk cId="1766800134" sldId="4540"/>
            <ac:spMk id="7" creationId="{2903D8B2-5FE0-1546-A64D-3CDBAADDB4CD}"/>
          </ac:spMkLst>
        </pc:spChg>
        <pc:picChg chg="del">
          <ac:chgData name="Mironko, Arkadiusz" userId="03c79db4-8d35-4b7d-af8e-33fa772491b5" providerId="ADAL" clId="{A72C5E68-61C4-407A-B5CC-44760BC3292D}" dt="2023-10-05T02:38:47.549" v="324" actId="478"/>
          <ac:picMkLst>
            <pc:docMk/>
            <pc:sldMk cId="1766800134" sldId="4540"/>
            <ac:picMk id="3" creationId="{DB39BD25-44A7-7E62-372B-C52B5A61DE80}"/>
          </ac:picMkLst>
        </pc:picChg>
        <pc:picChg chg="add mod">
          <ac:chgData name="Mironko, Arkadiusz" userId="03c79db4-8d35-4b7d-af8e-33fa772491b5" providerId="ADAL" clId="{A72C5E68-61C4-407A-B5CC-44760BC3292D}" dt="2023-10-05T02:40:16.702" v="327" actId="1076"/>
          <ac:picMkLst>
            <pc:docMk/>
            <pc:sldMk cId="1766800134" sldId="4540"/>
            <ac:picMk id="6" creationId="{B5990CE0-51A5-61B3-9A7F-BEF29844E34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ina-briefing.com/news/china-to-join-rcep-creating-massive-free-trade-area-with-asean-india-and-japan/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26"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26"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26"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9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China Briefing 2012</a:t>
            </a:r>
          </a:p>
          <a:p>
            <a:r>
              <a:rPr lang="en-US" dirty="0">
                <a:hlinkClick r:id="rId3"/>
              </a:rPr>
              <a:t>https://www.china-briefing.com/news/china-to-join-rcep-creating-massive-free-trade-area-with-asean-india-and-japan/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cap="all" dirty="0">
                <a:hlinkClick r:id="rId3" tooltip="9:46 am"/>
              </a:rPr>
              <a:t>SEPTEMBER 18, 2019</a:t>
            </a:r>
            <a:r>
              <a:rPr lang="en-US" cap="all" dirty="0"/>
              <a:t> | </a:t>
            </a:r>
            <a:r>
              <a:rPr lang="en-US" b="1" i="1" dirty="0"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2/2/22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26">
              <a:defRPr/>
            </a:pPr>
            <a:r>
              <a:rPr lang="en-US" dirty="0"/>
              <a:t>Hannon, Paul, "Global Trade Roars Back From Depths of Covid-19 Pandemic", </a:t>
            </a:r>
            <a:r>
              <a:rPr lang="en-US" i="1" dirty="0"/>
              <a:t>Wall Street Journal,</a:t>
            </a:r>
            <a:r>
              <a:rPr lang="en-US" dirty="0"/>
              <a:t>, February 25, 2021.</a:t>
            </a:r>
          </a:p>
          <a:p>
            <a:pPr defTabSz="94942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429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Fall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American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Fall,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4205440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68A514-0D80-9143-84AA-BAFE08C11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02702"/>
            <a:ext cx="8153400" cy="51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  <a:p>
            <a:pPr lvl="1"/>
            <a:r>
              <a:rPr lang="en-US" sz="3200" dirty="0"/>
              <a:t>Pandemic and the war in Ukraine complicated them even more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E816E3-7863-F657-AF0A-E3C966F49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7A906-1CF8-2EE4-E4C4-5F695AC6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80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A0B2B-63B0-0CF0-030B-7FA72C34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AV Trucks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9443C0-99BE-77FC-2646-E2BA4119E0BB}"/>
              </a:ext>
            </a:extLst>
          </p:cNvPr>
          <p:cNvSpPr txBox="1"/>
          <p:nvPr/>
        </p:nvSpPr>
        <p:spPr>
          <a:xfrm>
            <a:off x="838201" y="4554800"/>
            <a:ext cx="3816096" cy="162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https://kodiak.ai/?gclid=CjwKCAjw_YShBhAiEiwAMomsEAFMEEMQh619kuR2L2NcZCQlt1NpQKwg_UsWFeQAM-yGvzfEW-MElRoCeSkQAvD_BwE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AE3F8FA-B119-A810-D1A7-C0151F49B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79" r="-1" b="-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099B45-82D4-7ACF-71D0-FD14EF0362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31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9DC18-58DC-ED64-A413-FA4D6D025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356350"/>
            <a:ext cx="838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16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19D67-5D3C-26A7-5EE8-58D3BF2B4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endParaRPr lang="en-US" sz="5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C1CD0-5FDF-1C07-693F-AF6AD80FF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4000" dirty="0"/>
              <a:t>Global Value Chains in 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4D677-E97D-A075-91F5-BEFE9965E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2978" y="6356350"/>
            <a:ext cx="130082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/>
              <a:pPr>
                <a:spcAft>
                  <a:spcPts val="600"/>
                </a:spcAft>
              </a:pPr>
              <a:t>15</a:t>
            </a:fld>
            <a:endParaRPr lang="en-GB"/>
          </a:p>
        </p:txBody>
      </p:sp>
      <p:pic>
        <p:nvPicPr>
          <p:cNvPr id="6" name="Picture 5" descr="Metallic spheres connected in mesh">
            <a:extLst>
              <a:ext uri="{FF2B5EF4-FFF2-40B4-BE49-F238E27FC236}">
                <a16:creationId xmlns:a16="http://schemas.microsoft.com/office/drawing/2014/main" id="{84522948-286A-9CA3-E1D7-325F977BDD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18" r="28850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14634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82767"/>
            <a:ext cx="7239000" cy="1127125"/>
          </a:xfrm>
        </p:spPr>
        <p:txBody>
          <a:bodyPr/>
          <a:lstStyle/>
          <a:p>
            <a:r>
              <a:rPr lang="en-US" sz="3200" dirty="0"/>
              <a:t>NAFTA and the Auto Supply Chain</a:t>
            </a:r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327928"/>
            <a:ext cx="7239000" cy="1127125"/>
          </a:xfrm>
        </p:spPr>
        <p:txBody>
          <a:bodyPr/>
          <a:lstStyle/>
          <a:p>
            <a:r>
              <a:rPr lang="en-US" sz="3200" dirty="0"/>
              <a:t>NAFTA and the Auto Supply Chain</a:t>
            </a:r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326743"/>
            <a:ext cx="7239000" cy="1127125"/>
          </a:xfrm>
        </p:spPr>
        <p:txBody>
          <a:bodyPr/>
          <a:lstStyle/>
          <a:p>
            <a:r>
              <a:rPr lang="en-US" sz="3200" dirty="0"/>
              <a:t>NAFTA and the Auto Supply Chain</a:t>
            </a:r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235028"/>
            <a:ext cx="7239000" cy="1127125"/>
          </a:xfrm>
        </p:spPr>
        <p:txBody>
          <a:bodyPr/>
          <a:lstStyle/>
          <a:p>
            <a:r>
              <a:rPr lang="en-US" sz="3200" dirty="0"/>
              <a:t>NAFTA and the Auto Supply Chain</a:t>
            </a:r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1177751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(9/28): 	US Federal Budget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2 (10/5):   Trade and Globalization (Arkadiusz </a:t>
            </a:r>
            <a:r>
              <a:rPr lang="en-US" b="1" dirty="0" err="1"/>
              <a:t>Mironko</a:t>
            </a:r>
            <a:r>
              <a:rPr lang="en-US" b="1" dirty="0"/>
              <a:t>, Indiana Univ. East)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(10/12):  International Institutions (Alan Deardorff U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(10/19):  Economic Update (Geoffrey Woglom Amherst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(10/26):  Monetary Policy (Geoffrey Woglom)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(11/02):  Intro to Financial Economics(Geoffrey Woglom)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338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224010"/>
            <a:ext cx="7239000" cy="1127125"/>
          </a:xfrm>
        </p:spPr>
        <p:txBody>
          <a:bodyPr/>
          <a:lstStyle/>
          <a:p>
            <a:r>
              <a:rPr lang="en-US" sz="3200" dirty="0"/>
              <a:t>NAFTA and the Auto Supply Chain</a:t>
            </a:r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201977"/>
            <a:ext cx="7239000" cy="1127125"/>
          </a:xfrm>
        </p:spPr>
        <p:txBody>
          <a:bodyPr/>
          <a:lstStyle/>
          <a:p>
            <a:r>
              <a:rPr lang="en-US" sz="3200" dirty="0"/>
              <a:t>NAFTA and the Auto Supply Chain</a:t>
            </a:r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can, by producing </a:t>
            </a:r>
          </a:p>
          <a:p>
            <a:pPr lvl="2"/>
            <a:r>
              <a:rPr lang="en-US" dirty="0"/>
              <a:t>More than they need of what they do relatively best, and</a:t>
            </a:r>
          </a:p>
          <a:p>
            <a:pPr lvl="2"/>
            <a:r>
              <a:rPr lang="en-US" dirty="0"/>
              <a:t>Less than they need of what they do relatively worst</a:t>
            </a:r>
          </a:p>
          <a:p>
            <a:pPr lvl="1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 if that’s what they want, and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  <a:p>
            <a:pPr lvl="1"/>
            <a:r>
              <a:rPr lang="en-US" dirty="0"/>
              <a:t>(I’m eager to know whether this helps you understand.)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in the chat.</a:t>
            </a:r>
          </a:p>
          <a:p>
            <a:pPr lvl="1"/>
            <a:r>
              <a:rPr lang="en-US" dirty="0"/>
              <a:t>I will try to handle them as they come up, but may take them in a bunch as time permits.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pPr lvl="1"/>
            <a:r>
              <a:rPr lang="en-US" dirty="0"/>
              <a:t>And the questions in the chat have been addressed.</a:t>
            </a:r>
          </a:p>
          <a:p>
            <a:r>
              <a:rPr lang="en-US" dirty="0"/>
              <a:t>OLLI allowing, we can stay beyond the end of class to have further discussion.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792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405" y="0"/>
            <a:ext cx="10249395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R</a:t>
            </a:r>
            <a:r>
              <a:rPr lang="en-US" dirty="0"/>
              <a:t>eality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</a:t>
            </a:r>
            <a:r>
              <a:rPr lang="en-US" sz="2800" dirty="0"/>
              <a:t> in 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310" y="1432193"/>
            <a:ext cx="10113485" cy="4869455"/>
          </a:xfrm>
        </p:spPr>
        <p:txBody>
          <a:bodyPr>
            <a:normAutofit fontScale="77500" lnSpcReduction="20000"/>
          </a:bodyPr>
          <a:lstStyle/>
          <a:p>
            <a:r>
              <a:rPr lang="en-US" sz="3400" dirty="0"/>
              <a:t>Economic:  </a:t>
            </a:r>
          </a:p>
          <a:p>
            <a:pPr lvl="1"/>
            <a:r>
              <a:rPr lang="en-US" sz="3400" dirty="0"/>
              <a:t>When trade expands (or contracts)</a:t>
            </a:r>
          </a:p>
          <a:p>
            <a:pPr lvl="2"/>
            <a:r>
              <a:rPr lang="en-US" sz="3400" dirty="0"/>
              <a:t>Some firms lose market share or shut down</a:t>
            </a:r>
          </a:p>
          <a:p>
            <a:pPr lvl="2"/>
            <a:r>
              <a:rPr lang="en-US" sz="3400" dirty="0"/>
              <a:t>Other firms supplying inputs shrink of shut down</a:t>
            </a:r>
          </a:p>
          <a:p>
            <a:pPr lvl="2"/>
            <a:r>
              <a:rPr lang="en-US" sz="3400" dirty="0"/>
              <a:t>Workers in both lose jobs</a:t>
            </a:r>
          </a:p>
          <a:p>
            <a:pPr lvl="2"/>
            <a:r>
              <a:rPr lang="en-US" sz="3400" dirty="0"/>
              <a:t>Their communities lose customers</a:t>
            </a:r>
          </a:p>
          <a:p>
            <a:pPr lvl="1"/>
            <a:r>
              <a:rPr lang="en-US" sz="3400" dirty="0"/>
              <a:t>Macroeconomic cost:  Vulnerability to foreign recession/inflation</a:t>
            </a:r>
          </a:p>
          <a:p>
            <a:pPr lvl="1"/>
            <a:r>
              <a:rPr lang="en-US" sz="3400" dirty="0"/>
              <a:t>Dependence on other countries willingness to trade</a:t>
            </a:r>
          </a:p>
          <a:p>
            <a:pPr lvl="1"/>
            <a:r>
              <a:rPr lang="en-US" sz="3400" dirty="0"/>
              <a:t>Vulnerability to trade disruption</a:t>
            </a:r>
          </a:p>
          <a:p>
            <a:pPr lvl="2"/>
            <a:r>
              <a:rPr lang="en-US" sz="3400" dirty="0"/>
              <a:t>Crisis induced (earthquake, flood, disease)</a:t>
            </a:r>
          </a:p>
          <a:p>
            <a:pPr lvl="2"/>
            <a:r>
              <a:rPr lang="en-US" sz="3400" dirty="0"/>
              <a:t>Policy induced (sanctions, tariffs, export bans)</a:t>
            </a:r>
          </a:p>
          <a:p>
            <a:r>
              <a:rPr lang="en-US" sz="3400" dirty="0"/>
              <a:t>Non-economic</a:t>
            </a:r>
          </a:p>
          <a:p>
            <a:pPr lvl="1"/>
            <a:r>
              <a:rPr lang="en-US" sz="3400" dirty="0"/>
              <a:t>Loss of cultural differences</a:t>
            </a:r>
          </a:p>
          <a:p>
            <a:pPr lvl="1"/>
            <a:r>
              <a:rPr lang="en-US" sz="3400" dirty="0"/>
              <a:t>Spread of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Peter Eppinger, University of Tübingen</a:t>
            </a:r>
          </a:p>
          <a:p>
            <a:pPr lvl="1"/>
            <a:r>
              <a:rPr lang="en-US" dirty="0"/>
              <a:t>James Lake, Southern Methodist University</a:t>
            </a:r>
          </a:p>
          <a:p>
            <a:pPr lvl="1"/>
            <a:r>
              <a:rPr lang="en-US" dirty="0"/>
              <a:t>Michael Plouffe, University College London</a:t>
            </a:r>
          </a:p>
          <a:p>
            <a:pPr lvl="1"/>
            <a:r>
              <a:rPr lang="en-US" dirty="0"/>
              <a:t>Swati Verma, ISID, New Delhi</a:t>
            </a:r>
          </a:p>
          <a:p>
            <a:r>
              <a:rPr lang="en-US" dirty="0"/>
              <a:t>This slide deck was reviewed by:</a:t>
            </a:r>
          </a:p>
          <a:p>
            <a:pPr lvl="1"/>
            <a:r>
              <a:rPr lang="en-US" dirty="0"/>
              <a:t>Alan Deardorff, University of Michigan</a:t>
            </a:r>
          </a:p>
          <a:p>
            <a:pPr lvl="1"/>
            <a:r>
              <a:rPr lang="en-US" dirty="0"/>
              <a:t>Ed </a:t>
            </a:r>
            <a:r>
              <a:rPr lang="en-US" dirty="0" err="1"/>
              <a:t>Leamer</a:t>
            </a:r>
            <a:r>
              <a:rPr lang="en-US" dirty="0"/>
              <a:t>, UCLA</a:t>
            </a:r>
          </a:p>
          <a:p>
            <a:r>
              <a:rPr lang="en-US" dirty="0"/>
              <a:t>Disclaimer</a:t>
            </a:r>
          </a:p>
          <a:p>
            <a:pPr lvl="1"/>
            <a:r>
              <a:rPr lang="en-US" dirty="0"/>
              <a:t>NEED presentations are designed to be nonpartisan.</a:t>
            </a:r>
          </a:p>
          <a:p>
            <a:pPr lvl="1"/>
            <a:r>
              <a:rPr lang="en-US" dirty="0"/>
              <a:t>It is, however, inevitable that the presenter will be asked for and will provide their own views.</a:t>
            </a:r>
          </a:p>
          <a:p>
            <a:pPr lvl="1"/>
            <a:r>
              <a:rPr lang="en-US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385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A003A3-430E-9A43-A038-8F70B9B9A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1" y="420386"/>
            <a:ext cx="9296400" cy="601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  <p:pic>
        <p:nvPicPr>
          <p:cNvPr id="3" name="Picture 2" descr="A map of europe with different countries/regions&#10;&#10;Description automatically generated">
            <a:extLst>
              <a:ext uri="{FF2B5EF4-FFF2-40B4-BE49-F238E27FC236}">
                <a16:creationId xmlns:a16="http://schemas.microsoft.com/office/drawing/2014/main" id="{DB39BD25-44A7-7E62-372B-C52B5A61D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260" y="0"/>
            <a:ext cx="6767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166254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Eurozone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  <p:pic>
        <p:nvPicPr>
          <p:cNvPr id="6" name="Picture 5" descr="A map of europe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B5990CE0-51A5-61B3-9A7F-BEF29844E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206" y="476559"/>
            <a:ext cx="57150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001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</a:t>
            </a:r>
          </a:p>
          <a:p>
            <a:r>
              <a:rPr lang="en-US" dirty="0"/>
              <a:t>(Effects of the Pandemic and War)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  <a:br>
              <a:rPr lang="en-US" sz="4800" dirty="0"/>
            </a:br>
            <a:r>
              <a:rPr lang="en-US" sz="4800" dirty="0"/>
              <a:t>(US is working to re-engage)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648701-0F3C-F64C-8EC9-5CBE948B4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685799"/>
            <a:ext cx="4688024" cy="545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76200" y="5657671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248E44-FA46-E34A-88FB-A7997BD6820E}"/>
              </a:ext>
            </a:extLst>
          </p:cNvPr>
          <p:cNvSpPr txBox="1"/>
          <p:nvPr/>
        </p:nvSpPr>
        <p:spPr>
          <a:xfrm>
            <a:off x="76200" y="5657671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0" y="619154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304800" y="56388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399"/>
            <a:ext cx="7924800" cy="61610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Growth over time of many interactions 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pPr lvl="1"/>
            <a:r>
              <a:rPr lang="en-US" sz="3200" dirty="0"/>
              <a:t>Telecommunications and transportation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2764"/>
            <a:ext cx="10515600" cy="4351338"/>
          </a:xfrm>
        </p:spPr>
        <p:txBody>
          <a:bodyPr/>
          <a:lstStyle/>
          <a:p>
            <a:r>
              <a:rPr lang="en-US" dirty="0"/>
              <a:t>A tariff is a tax on imports.  It causes: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large, such as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imports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Helps US steel firms and their workers</a:t>
            </a:r>
          </a:p>
          <a:p>
            <a:pPr lvl="2"/>
            <a:r>
              <a:rPr lang="en-US" dirty="0"/>
              <a:t>Hurts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fall in price in the exporting country causes</a:t>
            </a:r>
          </a:p>
          <a:p>
            <a:pPr lvl="1"/>
            <a:r>
              <a:rPr lang="en-US" dirty="0"/>
              <a:t>Harm to sellers there</a:t>
            </a:r>
          </a:p>
          <a:p>
            <a:pPr lvl="1"/>
            <a:r>
              <a:rPr lang="en-US" dirty="0"/>
              <a:t>Benefit to buyers there</a:t>
            </a:r>
          </a:p>
          <a:p>
            <a:pPr lvl="1"/>
            <a:r>
              <a:rPr lang="en-US" dirty="0"/>
              <a:t>Shift of sales to other countries</a:t>
            </a:r>
          </a:p>
          <a:p>
            <a:pPr lvl="1"/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420" y="1253331"/>
            <a:ext cx="10515600" cy="3748327"/>
          </a:xfrm>
        </p:spPr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See the list in A. </a:t>
            </a:r>
            <a:r>
              <a:rPr lang="en-US" dirty="0" err="1"/>
              <a:t>Deardorffs</a:t>
            </a:r>
            <a:r>
              <a:rPr lang="en-US" dirty="0"/>
              <a:t>’ Glossary of International Economics (next)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against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/>
            <a:r>
              <a:rPr lang="en-US" dirty="0"/>
              <a:t>Enables transfer of technology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Reduces likelihood of war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1893" y="1371600"/>
            <a:ext cx="9131772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609 cases initiated since 1995 (as of 1/30/22)</a:t>
            </a:r>
          </a:p>
          <a:p>
            <a:pPr lvl="1"/>
            <a:r>
              <a:rPr lang="en-US" sz="2800" dirty="0"/>
              <a:t>About 90% have been decided in favor of the complainant, both by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the Pandemic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Effects of the Pandemic on Economies</a:t>
            </a:r>
          </a:p>
          <a:p>
            <a:pPr lvl="1"/>
            <a:r>
              <a:rPr lang="en-US" sz="3200" dirty="0"/>
              <a:t>Travel halted</a:t>
            </a:r>
          </a:p>
          <a:p>
            <a:pPr lvl="1"/>
            <a:r>
              <a:rPr lang="en-US" sz="3200" dirty="0"/>
              <a:t>Stock markets fell but came back strongly</a:t>
            </a:r>
          </a:p>
          <a:p>
            <a:pPr lvl="1"/>
            <a:r>
              <a:rPr lang="en-US" sz="3200" dirty="0"/>
              <a:t>Factories shut down</a:t>
            </a:r>
          </a:p>
          <a:p>
            <a:pPr lvl="1"/>
            <a:r>
              <a:rPr lang="en-US" sz="3200" dirty="0"/>
              <a:t>Supply chains were interrupted</a:t>
            </a:r>
          </a:p>
          <a:p>
            <a:pPr lvl="1"/>
            <a:r>
              <a:rPr lang="en-US" sz="3200" dirty="0"/>
              <a:t>Trade plummeted but came back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79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E96F4F-A7A3-1A4A-B2A7-8BC8DBAB2FCA}"/>
              </a:ext>
            </a:extLst>
          </p:cNvPr>
          <p:cNvSpPr/>
          <p:nvPr/>
        </p:nvSpPr>
        <p:spPr>
          <a:xfrm>
            <a:off x="1295400" y="5867400"/>
            <a:ext cx="6096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EEC79-7A60-6548-8245-BE3A645C04AB}"/>
              </a:ext>
            </a:extLst>
          </p:cNvPr>
          <p:cNvSpPr txBox="1"/>
          <p:nvPr/>
        </p:nvSpPr>
        <p:spPr>
          <a:xfrm>
            <a:off x="222422" y="5735376"/>
            <a:ext cx="1634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Hannon, WSJ, Feb 25, 2021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0680EF-1EFC-054D-828A-1D464F028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50" y="450850"/>
            <a:ext cx="7200900" cy="589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124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Pandemic and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Trade and Covid-19</a:t>
            </a:r>
          </a:p>
          <a:p>
            <a:pPr lvl="1"/>
            <a:r>
              <a:rPr lang="en-US" sz="2800" dirty="0"/>
              <a:t>Globalization helped it spread</a:t>
            </a:r>
          </a:p>
          <a:p>
            <a:pPr lvl="1"/>
            <a:r>
              <a:rPr lang="en-US" sz="2800" dirty="0"/>
              <a:t>Trade in PPE and medical supplies helped to fight it</a:t>
            </a:r>
          </a:p>
          <a:p>
            <a:pPr lvl="1"/>
            <a:r>
              <a:rPr lang="en-US" sz="2800" dirty="0"/>
              <a:t>Trade in vaccines is essential globally</a:t>
            </a:r>
          </a:p>
          <a:p>
            <a:pPr lvl="1"/>
            <a:r>
              <a:rPr lang="en-US" sz="2800" dirty="0"/>
              <a:t>Trade policies have often interfered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434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War and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Trade and the War in Ukraine</a:t>
            </a:r>
          </a:p>
          <a:p>
            <a:pPr lvl="1"/>
            <a:r>
              <a:rPr lang="en-US" sz="3200" dirty="0"/>
              <a:t>War related trade</a:t>
            </a:r>
          </a:p>
          <a:p>
            <a:pPr lvl="1"/>
            <a:r>
              <a:rPr lang="en-US" sz="3200" dirty="0"/>
              <a:t>Non-war related trade</a:t>
            </a:r>
          </a:p>
          <a:p>
            <a:pPr lvl="2"/>
            <a:r>
              <a:rPr lang="en-US" sz="3200" dirty="0"/>
              <a:t>Consumer goods </a:t>
            </a:r>
          </a:p>
          <a:p>
            <a:pPr lvl="3"/>
            <a:r>
              <a:rPr lang="en-US" sz="2600" dirty="0"/>
              <a:t>Oil and gas</a:t>
            </a:r>
          </a:p>
          <a:p>
            <a:pPr lvl="3"/>
            <a:r>
              <a:rPr lang="en-US" sz="2600" dirty="0"/>
              <a:t>Food supply and prices</a:t>
            </a:r>
          </a:p>
          <a:p>
            <a:pPr marL="457200" lvl="1" indent="0">
              <a:buNone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444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Yes.</a:t>
            </a:r>
          </a:p>
          <a:p>
            <a:r>
              <a:rPr lang="en-US" dirty="0"/>
              <a:t>Will it reach the previous trend</a:t>
            </a:r>
          </a:p>
          <a:p>
            <a:pPr lvl="1"/>
            <a:r>
              <a:rPr lang="en-US" dirty="0"/>
              <a:t>Most likely</a:t>
            </a:r>
          </a:p>
          <a:p>
            <a:pPr lvl="1"/>
            <a:r>
              <a:rPr lang="en-US" dirty="0"/>
              <a:t>It didn’t after the financial crisis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</a:t>
            </a:r>
          </a:p>
          <a:p>
            <a:pPr lvl="1"/>
            <a:r>
              <a:rPr lang="en-US" dirty="0"/>
              <a:t>Firm’s will try to limit exposure</a:t>
            </a:r>
          </a:p>
          <a:p>
            <a:pPr lvl="1"/>
            <a:r>
              <a:rPr lang="en-US" dirty="0"/>
              <a:t>Consumers will learn to live differently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good, </a:t>
            </a:r>
          </a:p>
          <a:p>
            <a:pPr lvl="2"/>
            <a:r>
              <a:rPr lang="en-US" dirty="0"/>
              <a:t>But we’re learning that it needs to include greater protections for those who are hurt.</a:t>
            </a:r>
          </a:p>
          <a:p>
            <a:pPr lvl="1"/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6DB8A-2E79-4908-529F-15149A91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43" y="251336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</a:t>
            </a:r>
            <a:r>
              <a:rPr lang="en-US" dirty="0"/>
              <a:t>ernational Institutions:  Alan Deardorff</a:t>
            </a:r>
            <a:br>
              <a:rPr lang="en-US" dirty="0"/>
            </a:br>
            <a:r>
              <a:rPr lang="en-US" dirty="0"/>
              <a:t>Next Week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8B241-58A3-CACC-DEC1-9FF1E8B03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pic>
        <p:nvPicPr>
          <p:cNvPr id="1026" name="Picture 2" descr="IMF Delegation's September Visit to Turkey Sparks Controversy Amid Denials">
            <a:extLst>
              <a:ext uri="{FF2B5EF4-FFF2-40B4-BE49-F238E27FC236}">
                <a16:creationId xmlns:a16="http://schemas.microsoft.com/office/drawing/2014/main" id="{9317F135-2598-C3F3-F560-977897E77E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" y="1708934"/>
            <a:ext cx="6232966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 Is the World Bank, and What Does It Do?">
            <a:extLst>
              <a:ext uri="{FF2B5EF4-FFF2-40B4-BE49-F238E27FC236}">
                <a16:creationId xmlns:a16="http://schemas.microsoft.com/office/drawing/2014/main" id="{3B62E8FB-33C2-4829-F83B-DD511453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161" y="1964362"/>
            <a:ext cx="593718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7250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Arkadiuz</a:t>
            </a:r>
            <a:r>
              <a:rPr lang="en-US" dirty="0"/>
              <a:t> </a:t>
            </a:r>
            <a:r>
              <a:rPr lang="en-US" dirty="0" err="1"/>
              <a:t>Mironko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amironko@iu.edu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sz="2800" dirty="0"/>
              <a:t>Support NEED:  </a:t>
            </a:r>
            <a:r>
              <a:rPr lang="en-US" sz="2800" dirty="0" err="1"/>
              <a:t>www.NEEDEcon.org</a:t>
            </a:r>
            <a:r>
              <a:rPr lang="en-US" sz="2800" dirty="0"/>
              <a:t>/</a:t>
            </a:r>
            <a:r>
              <a:rPr lang="en-US" sz="2800" dirty="0" err="1"/>
              <a:t>donate.php</a:t>
            </a:r>
            <a:endParaRPr lang="en-US" sz="2800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7810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18732</TotalTime>
  <Words>3088</Words>
  <Application>Microsoft Office PowerPoint</Application>
  <PresentationFormat>Widescreen</PresentationFormat>
  <Paragraphs>577</Paragraphs>
  <Slides>82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8" baseType="lpstr">
      <vt:lpstr>Arial</vt:lpstr>
      <vt:lpstr>Calibri</vt:lpstr>
      <vt:lpstr>Calibri Light</vt:lpstr>
      <vt:lpstr>Courier New</vt:lpstr>
      <vt:lpstr>Wingdings</vt:lpstr>
      <vt:lpstr>Custom Design</vt:lpstr>
      <vt:lpstr>PowerPoint Presentation</vt:lpstr>
      <vt:lpstr> Course Outline</vt:lpstr>
      <vt:lpstr>Submitting Questions</vt:lpstr>
      <vt:lpstr>Credits and Disclaimer</vt:lpstr>
      <vt:lpstr> Outline</vt:lpstr>
      <vt:lpstr>What Globalization is</vt:lpstr>
      <vt:lpstr>Trade</vt:lpstr>
      <vt:lpstr>PowerPoint Presentation</vt:lpstr>
      <vt:lpstr>PowerPoint Presentation</vt:lpstr>
      <vt:lpstr>PowerPoint Presentation</vt:lpstr>
      <vt:lpstr>Global Value Chains</vt:lpstr>
      <vt:lpstr>PowerPoint Presentation</vt:lpstr>
      <vt:lpstr>PowerPoint Presentation</vt:lpstr>
      <vt:lpstr>AV Trucks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Generality of Comparative Advantage</vt:lpstr>
      <vt:lpstr> Reality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Eurozone</vt:lpstr>
      <vt:lpstr>NAFTA (now USMCA)</vt:lpstr>
      <vt:lpstr>MERCOSUR</vt:lpstr>
      <vt:lpstr>CPTPP = Trans-Pacific Partnership minus US (US is working to re-engage)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Effects of the Pandemic</vt:lpstr>
      <vt:lpstr>PowerPoint Presentation</vt:lpstr>
      <vt:lpstr> The Pandemic and Globalization</vt:lpstr>
      <vt:lpstr> The War and Globalization</vt:lpstr>
      <vt:lpstr>Globalization’s Future?</vt:lpstr>
      <vt:lpstr>Globalization’s Future?</vt:lpstr>
      <vt:lpstr>International Institutions:  Alan Deardorff Next Week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Mironko, Arkadiusz</cp:lastModifiedBy>
  <cp:revision>281</cp:revision>
  <cp:lastPrinted>2022-08-25T14:59:16Z</cp:lastPrinted>
  <dcterms:created xsi:type="dcterms:W3CDTF">2017-05-03T22:30:38Z</dcterms:created>
  <dcterms:modified xsi:type="dcterms:W3CDTF">2023-10-05T02:56:52Z</dcterms:modified>
</cp:coreProperties>
</file>